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  <p:sldId id="263" r:id="rId9"/>
    <p:sldId id="264" r:id="rId10"/>
    <p:sldId id="293" r:id="rId11"/>
    <p:sldId id="29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7" r:id="rId22"/>
    <p:sldId id="278" r:id="rId23"/>
    <p:sldId id="279" r:id="rId24"/>
    <p:sldId id="274" r:id="rId25"/>
    <p:sldId id="280" r:id="rId26"/>
    <p:sldId id="281" r:id="rId27"/>
    <p:sldId id="282" r:id="rId28"/>
    <p:sldId id="283" r:id="rId29"/>
    <p:sldId id="284" r:id="rId30"/>
    <p:sldId id="275" r:id="rId31"/>
    <p:sldId id="285" r:id="rId32"/>
    <p:sldId id="286" r:id="rId33"/>
    <p:sldId id="287" r:id="rId34"/>
    <p:sldId id="288" r:id="rId35"/>
    <p:sldId id="292" r:id="rId36"/>
    <p:sldId id="289" r:id="rId37"/>
    <p:sldId id="276" r:id="rId38"/>
    <p:sldId id="290" r:id="rId39"/>
    <p:sldId id="291" r:id="rId4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37" d="100"/>
          <a:sy n="37" d="100"/>
        </p:scale>
        <p:origin x="944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C7372-CFAA-B347-CB85-D3E6CF96F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FA283D-084E-7604-A4F1-50E3EA725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DD6667-076D-766C-53BA-E192CAD61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E8A4FB-6712-EDDA-B557-1031DF73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591031-1671-B5F0-2653-0522EF11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616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5EEDF-F30F-2493-F0E4-225C6E921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622528F-60DF-680D-E8C2-FA9490A44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5237F2-9AC4-C9FE-06E0-750F19F00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D4CD46-3456-AC02-372F-B728AB594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103664-2F1C-2130-A9B7-A186529C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341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BF47A4D-F48A-B940-0598-E59DC3D01F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59407E-A33D-C9D5-0A69-E067EA4C6D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59FA00-2B7A-EAA3-D870-BF4FBE841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162C71-314D-F501-352C-F2EC3144E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65EEB0-A00B-0B2B-2B8A-60684A578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484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7CC07E-AACB-C270-C144-8118576B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02752A-0E6E-CA43-B610-7F17C0214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0C7A03-BC58-0E05-72A4-255916D9F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736713-F476-2CA3-DDA4-20A451D73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DE87AC-A8DD-CB7E-CB6E-8F334981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473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B8CCF-D2F9-B21E-EE42-605EFCD04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B97553-5B66-0C41-73AD-FD4DD53F1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D08B34-36A2-9D61-59BB-CFC8D21F3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77D8C7-AFA8-8FB9-B0BF-DA5BBAD22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31CAA9-EA28-8EBA-425F-D5DE43776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564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7D6952-C645-567C-F91B-21763C5AC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51256A-72FC-81DB-9762-3D4F139CB9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FCFBB77-C372-1A6B-B7DB-E1D7E486F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92F2604-002F-1D6C-AE31-CAB7D32E4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236C0F1-9AF8-46A1-9CA3-453E3A716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550558-D8E4-ADB1-F0AD-A44087CFD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624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D6B3FC-A750-CC9A-F7A8-DCF814807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9EAEB1-70F4-319C-7285-AF6AE6771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DE769BC-D943-A3FA-790F-5AD8B1865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FEB64AD-1D7A-925C-21BA-B088C769F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F138261-4A45-6E1A-4579-CCF3BE43E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5FA41C2-A67C-7D84-E7A1-EC66300C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B90904-EAE7-184F-F140-C621986B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4736CE2-3E73-7A82-D7F4-AE32FC6C7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776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7F1D5-A3D8-3802-C447-88EC7B7F6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9E5177-08F4-4CE4-DFC7-6683D9BE2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7B7C29A-26F2-5567-4636-4FD2A2F1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4C4559-142A-0071-6EF8-41203347D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2901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F80CA8-D5C5-2D7A-EC90-E18C96D78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632F725-EF01-F7E7-7BE0-9168E5281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F97EEBA-8648-B3BF-CA7E-431AAEA6A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5711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A13D0-6ED9-6D0A-D195-BCBE6EE6E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5C7A8D-91EC-E035-F5C4-0FF1DBF14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D0A7EF-99FD-00F0-34A2-FB0487432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5491BBF-E498-7515-F49A-B9875C6D9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21562D-931D-B2BA-95E7-C0DAF734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E9D970-CEC9-199E-7B42-67898A36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327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D119D-99BC-7BD5-E0BA-41435B04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DE3A8F3-0BBA-D38F-A550-D0BB36DD7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A0520F-956C-A20B-48B1-886FCF2157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CCFF4A-700F-C274-32F6-E4BED418D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2FD783-2080-C6DD-0EB3-26B69155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1CA7679-6B2D-8AAB-3C2C-09C4CA99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048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BD8252A-290B-EAD6-429A-65FB3C7B0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B0677C-20CD-AD14-C602-5F9ECC41F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139607-3197-4456-00DA-CE883DADF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5B160-AE7B-416A-AAB3-A7C68294D5E7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79FA59-6B92-9582-70E6-2FAA9AE2A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F70D75-655C-440B-40C6-19D1F42C87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8A57C-08FE-40B2-B5F2-E82E07691F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368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 sobre foto de homem&#10;&#10;Descrição gerada automaticamente">
            <a:extLst>
              <a:ext uri="{FF2B5EF4-FFF2-40B4-BE49-F238E27FC236}">
                <a16:creationId xmlns:a16="http://schemas.microsoft.com/office/drawing/2014/main" id="{025270B7-CB55-577A-DBA6-77F754B10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4" r="-1" b="-1"/>
          <a:stretch/>
        </p:blipFill>
        <p:spPr>
          <a:xfrm>
            <a:off x="-276147" y="0"/>
            <a:ext cx="12744294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2441275" y="5702811"/>
            <a:ext cx="65662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PROJETO BLACK MAMBA</a:t>
            </a:r>
          </a:p>
        </p:txBody>
      </p:sp>
    </p:spTree>
    <p:extLst>
      <p:ext uri="{BB962C8B-B14F-4D97-AF65-F5344CB8AC3E}">
        <p14:creationId xmlns:p14="http://schemas.microsoft.com/office/powerpoint/2010/main" val="2767507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50" y="957626"/>
            <a:ext cx="7737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Acertos por área de arremesso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F8C2E11-099A-61B8-A890-9479BD5EF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428" y="1542401"/>
            <a:ext cx="5873869" cy="523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241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50" y="957626"/>
            <a:ext cx="7737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Acertos por zona de arremesso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2A58220-37FD-565B-C45F-182B6A9E8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784" y="1542401"/>
            <a:ext cx="5989158" cy="528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6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50" y="957626"/>
            <a:ext cx="7737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Variação por distancia</a:t>
            </a:r>
          </a:p>
        </p:txBody>
      </p:sp>
      <p:pic>
        <p:nvPicPr>
          <p:cNvPr id="10" name="Imagem 9" descr="Gráfico, Histograma&#10;&#10;Descrição gerada automaticamente">
            <a:extLst>
              <a:ext uri="{FF2B5EF4-FFF2-40B4-BE49-F238E27FC236}">
                <a16:creationId xmlns:a16="http://schemas.microsoft.com/office/drawing/2014/main" id="{FCFBEF30-562F-E15A-817A-D9A7EAE07D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7476"/>
          <a:stretch/>
        </p:blipFill>
        <p:spPr>
          <a:xfrm>
            <a:off x="4401516" y="1613288"/>
            <a:ext cx="7388441" cy="507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59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 homem&#10;&#10;Descrição gerada automaticamente com confiança média">
            <a:extLst>
              <a:ext uri="{FF2B5EF4-FFF2-40B4-BE49-F238E27FC236}">
                <a16:creationId xmlns:a16="http://schemas.microsoft.com/office/drawing/2014/main" id="{0532F449-9EE3-A6A2-EB82-0C2DDFA75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308" y="0"/>
            <a:ext cx="12273308" cy="647225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239253" y="5702811"/>
            <a:ext cx="25891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3639632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PIPELINE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957626"/>
            <a:ext cx="7538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Diagrama TDSP</a:t>
            </a:r>
          </a:p>
        </p:txBody>
      </p:sp>
      <p:pic>
        <p:nvPicPr>
          <p:cNvPr id="7" name="Imagem 6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3D3BBF2F-9151-FC9B-9A00-4CEC550A67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549" y="2355685"/>
            <a:ext cx="7904672" cy="2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30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PIPELINE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957626"/>
            <a:ext cx="7538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Diagrama TDSP</a:t>
            </a:r>
          </a:p>
        </p:txBody>
      </p:sp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AF0E5B47-B1DB-3C7B-AF5D-AB8A79090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549" y="2277374"/>
            <a:ext cx="7631955" cy="369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0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Jogador de basquete">
            <a:extLst>
              <a:ext uri="{FF2B5EF4-FFF2-40B4-BE49-F238E27FC236}">
                <a16:creationId xmlns:a16="http://schemas.microsoft.com/office/drawing/2014/main" id="{EE2773B9-3CC3-E0B9-2A20-BB193D9A6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13920" cy="820722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2833148" y="5702811"/>
            <a:ext cx="69717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PREPARAÇÃO DOS DADOS</a:t>
            </a:r>
          </a:p>
        </p:txBody>
      </p:sp>
    </p:spTree>
    <p:extLst>
      <p:ext uri="{BB962C8B-B14F-4D97-AF65-F5344CB8AC3E}">
        <p14:creationId xmlns:p14="http://schemas.microsoft.com/office/powerpoint/2010/main" val="1941025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PREPARAÇÃO DOS DADOS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1269836"/>
            <a:ext cx="75380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Criação do Projeto no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Mlflow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para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Staging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Separação das colunas :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Lat,Lon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Minutes_Remaining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Period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, Playoffs,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Shot_Distance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Shot_Made_Flag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Exclusão de 5.000  linhas que não havia o resultado da variável alvo (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Shot_Made_Flag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217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PREPARAÇÃO DOS DADOS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935855"/>
            <a:ext cx="7538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Separação dos arremessos de 2 pontos e 3 pontos</a:t>
            </a:r>
          </a:p>
        </p:txBody>
      </p:sp>
      <p:pic>
        <p:nvPicPr>
          <p:cNvPr id="7" name="Imagem 6" descr="Gráfico, Gráfico de barras">
            <a:extLst>
              <a:ext uri="{FF2B5EF4-FFF2-40B4-BE49-F238E27FC236}">
                <a16:creationId xmlns:a16="http://schemas.microsoft.com/office/drawing/2014/main" id="{2BCE2E60-17AA-AB18-E27A-6C9CF88F8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46" y="2009482"/>
            <a:ext cx="4408911" cy="484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9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PREPARAÇÃO DOS DADOS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834255"/>
            <a:ext cx="805145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Base de Treino somente com arremessos de 2 pontos: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80% de Treino / 20% de Teste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20.285 arremessos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16.228 arremessos para a base de treino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8469 – arremessos errados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7759 – arremessos certos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4.057 arremessos para a base de teste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2133 – arremessos errados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1924 – arremessos certos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556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m 28" descr="Homem com os braços para cima&#10;&#10;Descrição gerada automaticamente com confiança média">
            <a:extLst>
              <a:ext uri="{FF2B5EF4-FFF2-40B4-BE49-F238E27FC236}">
                <a16:creationId xmlns:a16="http://schemas.microsoft.com/office/drawing/2014/main" id="{4CEC017A-090C-CF9A-602F-4E068DCCB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048" y="-117087"/>
            <a:ext cx="12531048" cy="824960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5539909" y="704648"/>
            <a:ext cx="5977422" cy="5385434"/>
          </a:xfrm>
          <a:prstGeom prst="rect">
            <a:avLst/>
          </a:prstGeom>
          <a:solidFill>
            <a:schemeClr val="accent4">
              <a:alpha val="5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0F7B780-3933-7BC0-1441-E8DE1F5BC149}"/>
              </a:ext>
            </a:extLst>
          </p:cNvPr>
          <p:cNvSpPr/>
          <p:nvPr/>
        </p:nvSpPr>
        <p:spPr>
          <a:xfrm>
            <a:off x="3579962" y="477564"/>
            <a:ext cx="8612038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579963" y="387996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011839" y="306483"/>
            <a:ext cx="23823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AGENDA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3B92F43-617B-8249-2E15-90FF26388F11}"/>
              </a:ext>
            </a:extLst>
          </p:cNvPr>
          <p:cNvSpPr/>
          <p:nvPr/>
        </p:nvSpPr>
        <p:spPr>
          <a:xfrm>
            <a:off x="5874589" y="1371600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1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47BF3AF-E482-4A47-BC37-9CAAA3D19646}"/>
              </a:ext>
            </a:extLst>
          </p:cNvPr>
          <p:cNvSpPr/>
          <p:nvPr/>
        </p:nvSpPr>
        <p:spPr>
          <a:xfrm>
            <a:off x="6593355" y="1371600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INTRODUÇÃO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7B06DAA-5157-A1F2-E1D4-5BA684610152}"/>
              </a:ext>
            </a:extLst>
          </p:cNvPr>
          <p:cNvSpPr/>
          <p:nvPr/>
        </p:nvSpPr>
        <p:spPr>
          <a:xfrm>
            <a:off x="5874589" y="1963183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2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B2687F1-5E29-CB17-47EF-4739930D28D1}"/>
              </a:ext>
            </a:extLst>
          </p:cNvPr>
          <p:cNvSpPr/>
          <p:nvPr/>
        </p:nvSpPr>
        <p:spPr>
          <a:xfrm>
            <a:off x="6593355" y="1963183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MOTIVAÇÃO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13E9049-D9EE-AD0D-EE1D-8901E8F2B7BE}"/>
              </a:ext>
            </a:extLst>
          </p:cNvPr>
          <p:cNvSpPr/>
          <p:nvPr/>
        </p:nvSpPr>
        <p:spPr>
          <a:xfrm>
            <a:off x="5874589" y="2576203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3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9964881-1C64-B30D-6E9B-07E0F29748A8}"/>
              </a:ext>
            </a:extLst>
          </p:cNvPr>
          <p:cNvSpPr/>
          <p:nvPr/>
        </p:nvSpPr>
        <p:spPr>
          <a:xfrm>
            <a:off x="6593355" y="2576203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PIPELINE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B4BF04F-8885-6E35-AAEF-14875D0C5E28}"/>
              </a:ext>
            </a:extLst>
          </p:cNvPr>
          <p:cNvSpPr/>
          <p:nvPr/>
        </p:nvSpPr>
        <p:spPr>
          <a:xfrm>
            <a:off x="5874589" y="3160157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4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3A5D837-900F-5FD5-5483-7DD44AC92719}"/>
              </a:ext>
            </a:extLst>
          </p:cNvPr>
          <p:cNvSpPr/>
          <p:nvPr/>
        </p:nvSpPr>
        <p:spPr>
          <a:xfrm>
            <a:off x="6593355" y="3160157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PREPARAÇÃO DOS DADOS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829471-7639-318E-E380-0BADAAEFF443}"/>
              </a:ext>
            </a:extLst>
          </p:cNvPr>
          <p:cNvSpPr/>
          <p:nvPr/>
        </p:nvSpPr>
        <p:spPr>
          <a:xfrm>
            <a:off x="5874589" y="3769250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5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224CEF16-AF5C-32CC-3635-D44D9F2C68C0}"/>
              </a:ext>
            </a:extLst>
          </p:cNvPr>
          <p:cNvSpPr/>
          <p:nvPr/>
        </p:nvSpPr>
        <p:spPr>
          <a:xfrm>
            <a:off x="6593355" y="3769250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TREINAMENTO E TESTES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A2D39CD2-DD4E-0266-6DA5-F46C348061E1}"/>
              </a:ext>
            </a:extLst>
          </p:cNvPr>
          <p:cNvSpPr/>
          <p:nvPr/>
        </p:nvSpPr>
        <p:spPr>
          <a:xfrm>
            <a:off x="5874589" y="4324369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6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7AC11062-3C97-1C2A-1364-20F10916ED20}"/>
              </a:ext>
            </a:extLst>
          </p:cNvPr>
          <p:cNvSpPr/>
          <p:nvPr/>
        </p:nvSpPr>
        <p:spPr>
          <a:xfrm>
            <a:off x="6593355" y="4324369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DASHBOARDS E ARTEFATOS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1C761EFD-6BF2-0B00-66E0-7A42A07781E5}"/>
              </a:ext>
            </a:extLst>
          </p:cNvPr>
          <p:cNvSpPr/>
          <p:nvPr/>
        </p:nvSpPr>
        <p:spPr>
          <a:xfrm>
            <a:off x="5878285" y="4890872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7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88E5DDD3-4AAA-088C-ACBA-BA5CE843F711}"/>
              </a:ext>
            </a:extLst>
          </p:cNvPr>
          <p:cNvSpPr/>
          <p:nvPr/>
        </p:nvSpPr>
        <p:spPr>
          <a:xfrm>
            <a:off x="6597051" y="4890872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CONCLUSÃO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CABFAEB-C610-7035-F393-282E04EA5E4E}"/>
              </a:ext>
            </a:extLst>
          </p:cNvPr>
          <p:cNvSpPr/>
          <p:nvPr/>
        </p:nvSpPr>
        <p:spPr>
          <a:xfrm>
            <a:off x="5874589" y="5434099"/>
            <a:ext cx="51963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8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3762DB9-3129-F37A-0315-7F2DB193A937}"/>
              </a:ext>
            </a:extLst>
          </p:cNvPr>
          <p:cNvSpPr/>
          <p:nvPr/>
        </p:nvSpPr>
        <p:spPr>
          <a:xfrm>
            <a:off x="6593355" y="5434099"/>
            <a:ext cx="4096573" cy="4769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Franklin Gothic Heavy" panose="020B0903020102020204" pitchFamily="34" charset="0"/>
              </a:rPr>
              <a:t>TRABALHOS FUTUROS</a:t>
            </a:r>
          </a:p>
        </p:txBody>
      </p:sp>
    </p:spTree>
    <p:extLst>
      <p:ext uri="{BB962C8B-B14F-4D97-AF65-F5344CB8AC3E}">
        <p14:creationId xmlns:p14="http://schemas.microsoft.com/office/powerpoint/2010/main" val="834883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digital fictícia de personagem de desenho animado">
            <a:extLst>
              <a:ext uri="{FF2B5EF4-FFF2-40B4-BE49-F238E27FC236}">
                <a16:creationId xmlns:a16="http://schemas.microsoft.com/office/drawing/2014/main" id="{76E9755B-95BD-52BC-2721-60536FDD5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2837" y="-1487581"/>
            <a:ext cx="17481176" cy="983316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2880215" y="5702811"/>
            <a:ext cx="6431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TREINAMENTO E TESTES</a:t>
            </a:r>
          </a:p>
        </p:txBody>
      </p:sp>
    </p:spTree>
    <p:extLst>
      <p:ext uri="{BB962C8B-B14F-4D97-AF65-F5344CB8AC3E}">
        <p14:creationId xmlns:p14="http://schemas.microsoft.com/office/powerpoint/2010/main" val="2923068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TREINAMENTOS E TESTES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1016804"/>
            <a:ext cx="805145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Foram utilizados os modelos de regressão logística e árvore de decisão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Foi utilizado o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Stratified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K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Fold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com a divisão por 10 partes e foi utilizado o Cross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Validation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para cada um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A principal métrica utilizada foi F1-Score e foi colocada o Log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Loss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para a lista de variáveis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615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TREINAMENTOS E TESTES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1252811"/>
            <a:ext cx="805145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Regressão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Logistica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58,22% - Acurácia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59,75% - AUC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48,95% - Recall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57,19% - Precisão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52,73% - F1-Score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15,71% - Kappa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15,86% - MCC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14,43 – Log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Loss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03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TREINAMENTOS E TESTES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Árvore de Decisão: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53,98% - Acurácia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52,52% - AUC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57,95% - Recall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51,52% - Precisão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54,54% - F1-Score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8,27% - Kappa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8,33% - MCC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15,89 – Log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Loss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D340220-DD8B-B0BD-42E6-3371967427D8}"/>
              </a:ext>
            </a:extLst>
          </p:cNvPr>
          <p:cNvSpPr txBox="1"/>
          <p:nvPr/>
        </p:nvSpPr>
        <p:spPr>
          <a:xfrm>
            <a:off x="2813408" y="5456463"/>
            <a:ext cx="92515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Como o F1-Score é maior então foi escolhido a Árvore de Decisão</a:t>
            </a:r>
          </a:p>
        </p:txBody>
      </p:sp>
    </p:spTree>
    <p:extLst>
      <p:ext uri="{BB962C8B-B14F-4D97-AF65-F5344CB8AC3E}">
        <p14:creationId xmlns:p14="http://schemas.microsoft.com/office/powerpoint/2010/main" val="513285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Homem com uniforme laranja&#10;&#10;Descrição gerada automaticamente">
            <a:extLst>
              <a:ext uri="{FF2B5EF4-FFF2-40B4-BE49-F238E27FC236}">
                <a16:creationId xmlns:a16="http://schemas.microsoft.com/office/drawing/2014/main" id="{453571E8-BD8E-F452-9811-4AE9316F6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2524972" y="5702811"/>
            <a:ext cx="74751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</p:spTree>
    <p:extLst>
      <p:ext uri="{BB962C8B-B14F-4D97-AF65-F5344CB8AC3E}">
        <p14:creationId xmlns:p14="http://schemas.microsoft.com/office/powerpoint/2010/main" val="702281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Curva de Aprendizado: Mesmo se a coleta aumentar não vai aumentar aos dados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0" name="Imagem 9" descr="Gráfico, Gráfico de linhas">
            <a:extLst>
              <a:ext uri="{FF2B5EF4-FFF2-40B4-BE49-F238E27FC236}">
                <a16:creationId xmlns:a16="http://schemas.microsoft.com/office/drawing/2014/main" id="{5C04C514-2E76-4B4B-8A5E-E5CFE3354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328" y="2506833"/>
            <a:ext cx="6251891" cy="435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823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Precision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Recall : A média é cerca de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de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Recall é 0.5, A curva não é perfeita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7" name="Imagem 6" descr="Gráfico, Gráfico de linhas&#10;&#10;Descrição gerada automaticamente">
            <a:extLst>
              <a:ext uri="{FF2B5EF4-FFF2-40B4-BE49-F238E27FC236}">
                <a16:creationId xmlns:a16="http://schemas.microsoft.com/office/drawing/2014/main" id="{6324DB5B-9369-852D-1C1C-C97646930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899" y="2589539"/>
            <a:ext cx="5888582" cy="409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20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Threshold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8" name="Imagem 7" descr="Gráfico, Gráfico de linhas&#10;&#10;Descrição gerada automaticamente">
            <a:extLst>
              <a:ext uri="{FF2B5EF4-FFF2-40B4-BE49-F238E27FC236}">
                <a16:creationId xmlns:a16="http://schemas.microsoft.com/office/drawing/2014/main" id="{981F98B1-C50C-0A72-5377-9D0080013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13" y="1554068"/>
            <a:ext cx="7373837" cy="513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496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Curva de Validação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7" name="Imagem 6" descr="Gráfico, Gráfico de linhas&#10;&#10;Descrição gerada automaticamente">
            <a:extLst>
              <a:ext uri="{FF2B5EF4-FFF2-40B4-BE49-F238E27FC236}">
                <a16:creationId xmlns:a16="http://schemas.microsoft.com/office/drawing/2014/main" id="{F5F1D1FE-7BE6-6F82-004F-81595BBFB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917" y="1727329"/>
            <a:ext cx="7220454" cy="495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812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DASHBOARDS E ARTEFATOS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Matriz de Confusão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0" name="Imagem 9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9373E37A-88D2-3B01-51DB-8CDEE9B2E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066" y="1657014"/>
            <a:ext cx="7057251" cy="502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65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coberto, bolo, urso&#10;&#10;Descrição gerada automaticamente">
            <a:extLst>
              <a:ext uri="{FF2B5EF4-FFF2-40B4-BE49-F238E27FC236}">
                <a16:creationId xmlns:a16="http://schemas.microsoft.com/office/drawing/2014/main" id="{7B90954B-2347-38B6-78AF-A2D50024A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049" y="-236305"/>
            <a:ext cx="12612098" cy="7094305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239253" y="5702811"/>
            <a:ext cx="35557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1899850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pessoa, homem, jovem, tábua&#10;&#10;Descrição gerada automaticamente">
            <a:extLst>
              <a:ext uri="{FF2B5EF4-FFF2-40B4-BE49-F238E27FC236}">
                <a16:creationId xmlns:a16="http://schemas.microsoft.com/office/drawing/2014/main" id="{D6AFD689-7836-14B6-43D9-F5AD0F3CD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395" y="-222069"/>
            <a:ext cx="12586789" cy="708006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284346" y="5702811"/>
            <a:ext cx="34131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4096519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Foi criado uma API através do MLFLOW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Testando com a base de 3 pontos chegamos a 57% de acurácia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Para fazer o teste de validação para aprovação dos modelos , cerca de 50%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Para um teste de eficiência temos 150 exemplos de arremessos para uma base especifica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590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957626"/>
            <a:ext cx="805145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Nesse exemplo de 150 registros temos as seguintes métricas: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55% acurácia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61% de Precisão para erro de arremesso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52% de Precisão para acerto de arremesso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43%  de Recall para erro de arremesso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69% de Recall para acerto de arremesso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12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828017"/>
            <a:ext cx="80514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Caso haja uma diferença nesse exemplo e no teste de 10% deve ser rodado novamente o modelo</a:t>
            </a:r>
          </a:p>
        </p:txBody>
      </p:sp>
      <p:pic>
        <p:nvPicPr>
          <p:cNvPr id="7" name="Imagem 6" descr="Gráfico, Gráfico de linhas&#10;&#10;Descrição gerada automaticamente">
            <a:extLst>
              <a:ext uri="{FF2B5EF4-FFF2-40B4-BE49-F238E27FC236}">
                <a16:creationId xmlns:a16="http://schemas.microsoft.com/office/drawing/2014/main" id="{D29FEAC1-FD43-DAC6-950E-AB96AFB7E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820" y="2372277"/>
            <a:ext cx="6487743" cy="446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34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828017"/>
            <a:ext cx="8051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Colunas mais importantes</a:t>
            </a:r>
          </a:p>
        </p:txBody>
      </p:sp>
      <p:pic>
        <p:nvPicPr>
          <p:cNvPr id="8" name="Imagem 7" descr="Gráfico&#10;&#10;Descrição gerada automaticamente">
            <a:extLst>
              <a:ext uri="{FF2B5EF4-FFF2-40B4-BE49-F238E27FC236}">
                <a16:creationId xmlns:a16="http://schemas.microsoft.com/office/drawing/2014/main" id="{4FE9A0F6-0DA5-533D-F18D-6ADE10003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628" y="1638405"/>
            <a:ext cx="8181672" cy="469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62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828017"/>
            <a:ext cx="8051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Streamlit</a:t>
            </a: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8610EE2-DF21-3B6B-A8BA-BBCEEA2B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045" y="1435584"/>
            <a:ext cx="8955028" cy="517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107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CONCLUSÃO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1314101"/>
            <a:ext cx="8051452" cy="4146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Conforme visto no gráfico anterior a latitude e longitude são as colunas mais importantes que as outras  e como os números são muito diferentes de 2 pontos e 3 pontos  portanto o modelo não funciona para os arremessos de 3 pontos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Caso fossem normalizados as métricas poderiam ser maiores </a:t>
            </a: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doq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eu a que foi obtida</a:t>
            </a:r>
          </a:p>
        </p:txBody>
      </p:sp>
    </p:spTree>
    <p:extLst>
      <p:ext uri="{BB962C8B-B14F-4D97-AF65-F5344CB8AC3E}">
        <p14:creationId xmlns:p14="http://schemas.microsoft.com/office/powerpoint/2010/main" val="784004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andando, frente, em pé, marrom&#10;&#10;Descrição gerada automaticamente">
            <a:extLst>
              <a:ext uri="{FF2B5EF4-FFF2-40B4-BE49-F238E27FC236}">
                <a16:creationId xmlns:a16="http://schemas.microsoft.com/office/drawing/2014/main" id="{43CCF68D-4611-DEE1-4306-4AFB48454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3361480" y="5702811"/>
            <a:ext cx="58945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TRABALHOS FUTUROS</a:t>
            </a:r>
          </a:p>
        </p:txBody>
      </p:sp>
    </p:spTree>
    <p:extLst>
      <p:ext uri="{BB962C8B-B14F-4D97-AF65-F5344CB8AC3E}">
        <p14:creationId xmlns:p14="http://schemas.microsoft.com/office/powerpoint/2010/main" val="2522901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8" y="171918"/>
            <a:ext cx="721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TRABALHOS FUTUROS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48" y="805225"/>
            <a:ext cx="805145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Poderiam ser feitos testes com jogadores que inspiraram e se inspiraram em Kobe Bryant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Poderia ser feito através do tipo de arremesso ao invés do 2 pontos e três pontos , com isso a latitude e longitude perderiam a importância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Poderia se prever se o jogo especifico foi ganho ou não com os tipos de arremessos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Poderia verificar os arremessos nos Playoffs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268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Pessoas sentadas em cadeiras&#10;&#10;Descrição gerada automaticamente">
            <a:extLst>
              <a:ext uri="{FF2B5EF4-FFF2-40B4-BE49-F238E27FC236}">
                <a16:creationId xmlns:a16="http://schemas.microsoft.com/office/drawing/2014/main" id="{D9F61B12-8684-58BC-7EB2-F98BBFAC3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46925"/>
            <a:ext cx="13369762" cy="752049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674667" y="704648"/>
            <a:ext cx="10842664" cy="5385434"/>
          </a:xfrm>
          <a:prstGeom prst="rect">
            <a:avLst/>
          </a:prstGeom>
          <a:solidFill>
            <a:schemeClr val="accent4">
              <a:alpha val="5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0F7B780-3933-7BC0-1441-E8DE1F5BC149}"/>
              </a:ext>
            </a:extLst>
          </p:cNvPr>
          <p:cNvSpPr/>
          <p:nvPr/>
        </p:nvSpPr>
        <p:spPr>
          <a:xfrm>
            <a:off x="674668" y="477564"/>
            <a:ext cx="11517332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674669" y="387996"/>
            <a:ext cx="11517332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011839" y="306483"/>
            <a:ext cx="38459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BIBLIOGRAFIA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AAA1115-AEF9-CFB9-2660-041786992930}"/>
              </a:ext>
            </a:extLst>
          </p:cNvPr>
          <p:cNvSpPr txBox="1"/>
          <p:nvPr/>
        </p:nvSpPr>
        <p:spPr>
          <a:xfrm>
            <a:off x="895017" y="1337955"/>
            <a:ext cx="1007956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</a:rPr>
              <a:t>https://towardsdatascience.com/nba-data-science-93e0314bb45e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</a:rPr>
              <a:t>https://ensinandomaquinasblog.wordpress.com/2017/01/21/kobe-bryant-previsao-de-conversoes/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</a:rPr>
              <a:t>https://www.datarobot.com/blog/four-insights-in-four-minutes-about-kobe-bryants-career/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</a:rPr>
              <a:t>https://adataanalyst.com/kaggle/kaggle-tutorial-kobe-bryant/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pt-BR" sz="3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429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INTRODUÇÃO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46431" y="1244150"/>
            <a:ext cx="75380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Draftado</a:t>
            </a: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 em 1996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Sem passagem na universidade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20 anos de carreira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 x Campeão da NBA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 x Campeão Olímpico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 x MVP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 x MVP das Finais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1.346 partidas na NBA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33.643 pontos na carreira na NBA</a:t>
            </a:r>
          </a:p>
        </p:txBody>
      </p:sp>
    </p:spTree>
    <p:extLst>
      <p:ext uri="{BB962C8B-B14F-4D97-AF65-F5344CB8AC3E}">
        <p14:creationId xmlns:p14="http://schemas.microsoft.com/office/powerpoint/2010/main" val="944337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Jogador de basquete com bola na mão&#10;&#10;Descrição gerada automaticamente com confiança média">
            <a:extLst>
              <a:ext uri="{FF2B5EF4-FFF2-40B4-BE49-F238E27FC236}">
                <a16:creationId xmlns:a16="http://schemas.microsoft.com/office/drawing/2014/main" id="{9E2B5345-1EAD-1C6E-F078-B138E5D25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321733" y="5902959"/>
            <a:ext cx="11548534" cy="63330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3AADF8-F44A-E733-32DB-036C40D525C4}"/>
              </a:ext>
            </a:extLst>
          </p:cNvPr>
          <p:cNvSpPr/>
          <p:nvPr/>
        </p:nvSpPr>
        <p:spPr>
          <a:xfrm>
            <a:off x="331893" y="5770879"/>
            <a:ext cx="11548534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901CD5-015F-E969-804D-7373AE9F748A}"/>
              </a:ext>
            </a:extLst>
          </p:cNvPr>
          <p:cNvSpPr txBox="1"/>
          <p:nvPr/>
        </p:nvSpPr>
        <p:spPr>
          <a:xfrm>
            <a:off x="4239253" y="5702811"/>
            <a:ext cx="31902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</p:spTree>
    <p:extLst>
      <p:ext uri="{BB962C8B-B14F-4D97-AF65-F5344CB8AC3E}">
        <p14:creationId xmlns:p14="http://schemas.microsoft.com/office/powerpoint/2010/main" val="292872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308076" y="1413063"/>
            <a:ext cx="75380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26.200 Arremessos Totais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44,7% de Acertos (11.719 arremessos)</a:t>
            </a:r>
          </a:p>
          <a:p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-------------------------------------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20.654 Arremessos de 2 pontos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47,9% de Acertos (9.892 arremessos)</a:t>
            </a:r>
          </a:p>
          <a:p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-------------------------------------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5.546 Arremessos de 3 pontos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32,9% de Acertos (1.827 arremessos)</a:t>
            </a:r>
          </a:p>
        </p:txBody>
      </p:sp>
    </p:spTree>
    <p:extLst>
      <p:ext uri="{BB962C8B-B14F-4D97-AF65-F5344CB8AC3E}">
        <p14:creationId xmlns:p14="http://schemas.microsoft.com/office/powerpoint/2010/main" val="688392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957626"/>
            <a:ext cx="7538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Bolas de 2 pontos 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E63062C-B191-8346-07E8-3C61A47E80E3}"/>
              </a:ext>
            </a:extLst>
          </p:cNvPr>
          <p:cNvSpPr/>
          <p:nvPr/>
        </p:nvSpPr>
        <p:spPr>
          <a:xfrm>
            <a:off x="3519714" y="4898571"/>
            <a:ext cx="1487715" cy="14006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Legenda:</a:t>
            </a:r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3F25FAE-778C-250F-41B6-D7FAAF480D39}"/>
              </a:ext>
            </a:extLst>
          </p:cNvPr>
          <p:cNvSpPr/>
          <p:nvPr/>
        </p:nvSpPr>
        <p:spPr>
          <a:xfrm>
            <a:off x="3581673" y="5363029"/>
            <a:ext cx="190652" cy="2322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C65FD40-7D0B-19D7-87FF-FB9A10DC557A}"/>
              </a:ext>
            </a:extLst>
          </p:cNvPr>
          <p:cNvSpPr/>
          <p:nvPr/>
        </p:nvSpPr>
        <p:spPr>
          <a:xfrm>
            <a:off x="3581673" y="5832240"/>
            <a:ext cx="190652" cy="23223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8D00292-F8F7-3647-B141-437266BCF44C}"/>
              </a:ext>
            </a:extLst>
          </p:cNvPr>
          <p:cNvSpPr txBox="1"/>
          <p:nvPr/>
        </p:nvSpPr>
        <p:spPr>
          <a:xfrm>
            <a:off x="3772325" y="5266415"/>
            <a:ext cx="807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Acerto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6B53FB9-3ADA-6F25-DB99-678DBE0D451A}"/>
              </a:ext>
            </a:extLst>
          </p:cNvPr>
          <p:cNvSpPr txBox="1"/>
          <p:nvPr/>
        </p:nvSpPr>
        <p:spPr>
          <a:xfrm>
            <a:off x="3784662" y="5763689"/>
            <a:ext cx="575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Erro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DBBB464-706D-D494-FBC2-EE10EE6DB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3201" y="1537752"/>
            <a:ext cx="5896639" cy="531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893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213148" y="957626"/>
            <a:ext cx="7538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Bolas de 3 pontos 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F24FE87-C6E6-EE7C-4C2E-514DB54F3C42}"/>
              </a:ext>
            </a:extLst>
          </p:cNvPr>
          <p:cNvSpPr/>
          <p:nvPr/>
        </p:nvSpPr>
        <p:spPr>
          <a:xfrm>
            <a:off x="3396342" y="5050973"/>
            <a:ext cx="1487715" cy="13752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Legenda:</a:t>
            </a:r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7CFA2B8-FBFD-615C-E985-45CFFAFC535E}"/>
              </a:ext>
            </a:extLst>
          </p:cNvPr>
          <p:cNvSpPr/>
          <p:nvPr/>
        </p:nvSpPr>
        <p:spPr>
          <a:xfrm>
            <a:off x="3458301" y="5515430"/>
            <a:ext cx="190652" cy="2322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AF97ECF-853B-1819-B064-BFE382CCE53F}"/>
              </a:ext>
            </a:extLst>
          </p:cNvPr>
          <p:cNvSpPr/>
          <p:nvPr/>
        </p:nvSpPr>
        <p:spPr>
          <a:xfrm>
            <a:off x="3458301" y="5984641"/>
            <a:ext cx="190652" cy="23223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050D956-1E7F-B376-462D-677B1DF8F0BB}"/>
              </a:ext>
            </a:extLst>
          </p:cNvPr>
          <p:cNvSpPr txBox="1"/>
          <p:nvPr/>
        </p:nvSpPr>
        <p:spPr>
          <a:xfrm>
            <a:off x="3648953" y="5418816"/>
            <a:ext cx="807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Acerto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DDF21A3-1EA6-D06E-CAED-83F8D86D9169}"/>
              </a:ext>
            </a:extLst>
          </p:cNvPr>
          <p:cNvSpPr txBox="1"/>
          <p:nvPr/>
        </p:nvSpPr>
        <p:spPr>
          <a:xfrm>
            <a:off x="3661290" y="5916090"/>
            <a:ext cx="575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Erro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E9D3AA71-F19C-7D17-5824-4334B244D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280" y="1475020"/>
            <a:ext cx="5903760" cy="539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421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Jogador de basquete com bola na mão&#10;&#10;Descrição gerada automaticamente">
            <a:extLst>
              <a:ext uri="{FF2B5EF4-FFF2-40B4-BE49-F238E27FC236}">
                <a16:creationId xmlns:a16="http://schemas.microsoft.com/office/drawing/2014/main" id="{C6C319ED-EE63-1693-FDE0-2EC7E2386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B32490-B286-9052-15A2-B08B8E8B4AD7}"/>
              </a:ext>
            </a:extLst>
          </p:cNvPr>
          <p:cNvSpPr/>
          <p:nvPr/>
        </p:nvSpPr>
        <p:spPr>
          <a:xfrm>
            <a:off x="2815119" y="-1"/>
            <a:ext cx="9376881" cy="6868275"/>
          </a:xfrm>
          <a:custGeom>
            <a:avLst/>
            <a:gdLst>
              <a:gd name="connsiteX0" fmla="*/ 0 w 5977422"/>
              <a:gd name="connsiteY0" fmla="*/ 0 h 5059154"/>
              <a:gd name="connsiteX1" fmla="*/ 5977422 w 5977422"/>
              <a:gd name="connsiteY1" fmla="*/ 0 h 5059154"/>
              <a:gd name="connsiteX2" fmla="*/ 5977422 w 5977422"/>
              <a:gd name="connsiteY2" fmla="*/ 5059154 h 5059154"/>
              <a:gd name="connsiteX3" fmla="*/ 0 w 5977422"/>
              <a:gd name="connsiteY3" fmla="*/ 5059154 h 5059154"/>
              <a:gd name="connsiteX4" fmla="*/ 0 w 5977422"/>
              <a:gd name="connsiteY4" fmla="*/ 0 h 5059154"/>
              <a:gd name="connsiteX0" fmla="*/ 904126 w 5977422"/>
              <a:gd name="connsiteY0" fmla="*/ 0 h 5942731"/>
              <a:gd name="connsiteX1" fmla="*/ 5977422 w 5977422"/>
              <a:gd name="connsiteY1" fmla="*/ 883577 h 5942731"/>
              <a:gd name="connsiteX2" fmla="*/ 5977422 w 5977422"/>
              <a:gd name="connsiteY2" fmla="*/ 5942731 h 5942731"/>
              <a:gd name="connsiteX3" fmla="*/ 0 w 5977422"/>
              <a:gd name="connsiteY3" fmla="*/ 5942731 h 5942731"/>
              <a:gd name="connsiteX4" fmla="*/ 904126 w 5977422"/>
              <a:gd name="connsiteY4" fmla="*/ 0 h 5942731"/>
              <a:gd name="connsiteX0" fmla="*/ 3667875 w 8741171"/>
              <a:gd name="connsiteY0" fmla="*/ 0 h 7442758"/>
              <a:gd name="connsiteX1" fmla="*/ 8741171 w 8741171"/>
              <a:gd name="connsiteY1" fmla="*/ 883577 h 7442758"/>
              <a:gd name="connsiteX2" fmla="*/ 8741171 w 8741171"/>
              <a:gd name="connsiteY2" fmla="*/ 5942731 h 7442758"/>
              <a:gd name="connsiteX3" fmla="*/ 0 w 8741171"/>
              <a:gd name="connsiteY3" fmla="*/ 7442758 h 7442758"/>
              <a:gd name="connsiteX4" fmla="*/ 3667875 w 8741171"/>
              <a:gd name="connsiteY4" fmla="*/ 0 h 7442758"/>
              <a:gd name="connsiteX0" fmla="*/ 3667875 w 9676120"/>
              <a:gd name="connsiteY0" fmla="*/ 0 h 7442758"/>
              <a:gd name="connsiteX1" fmla="*/ 8741171 w 9676120"/>
              <a:gd name="connsiteY1" fmla="*/ 883577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3667875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3667875 w 9676120"/>
              <a:gd name="connsiteY4" fmla="*/ 0 h 7442758"/>
              <a:gd name="connsiteX0" fmla="*/ 1511002 w 9676120"/>
              <a:gd name="connsiteY0" fmla="*/ 0 h 7442758"/>
              <a:gd name="connsiteX1" fmla="*/ 9676120 w 9676120"/>
              <a:gd name="connsiteY1" fmla="*/ 0 h 7442758"/>
              <a:gd name="connsiteX2" fmla="*/ 9676120 w 9676120"/>
              <a:gd name="connsiteY2" fmla="*/ 7442758 h 7442758"/>
              <a:gd name="connsiteX3" fmla="*/ 0 w 9676120"/>
              <a:gd name="connsiteY3" fmla="*/ 7442758 h 7442758"/>
              <a:gd name="connsiteX4" fmla="*/ 1511002 w 9676120"/>
              <a:gd name="connsiteY4" fmla="*/ 0 h 7442758"/>
              <a:gd name="connsiteX0" fmla="*/ 1437353 w 9602471"/>
              <a:gd name="connsiteY0" fmla="*/ 0 h 7453908"/>
              <a:gd name="connsiteX1" fmla="*/ 9602471 w 9602471"/>
              <a:gd name="connsiteY1" fmla="*/ 0 h 7453908"/>
              <a:gd name="connsiteX2" fmla="*/ 9602471 w 9602471"/>
              <a:gd name="connsiteY2" fmla="*/ 7442758 h 7453908"/>
              <a:gd name="connsiteX3" fmla="*/ 0 w 9602471"/>
              <a:gd name="connsiteY3" fmla="*/ 7453908 h 7453908"/>
              <a:gd name="connsiteX4" fmla="*/ 1437353 w 9602471"/>
              <a:gd name="connsiteY4" fmla="*/ 0 h 745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2471" h="7453908">
                <a:moveTo>
                  <a:pt x="1437353" y="0"/>
                </a:moveTo>
                <a:lnTo>
                  <a:pt x="9602471" y="0"/>
                </a:lnTo>
                <a:lnTo>
                  <a:pt x="9602471" y="7442758"/>
                </a:lnTo>
                <a:lnTo>
                  <a:pt x="0" y="7453908"/>
                </a:lnTo>
                <a:lnTo>
                  <a:pt x="1437353" y="0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000080"/>
              </a:highligh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2B52E7-6915-F1D1-3B99-886B7F6F69A2}"/>
              </a:ext>
            </a:extLst>
          </p:cNvPr>
          <p:cNvSpPr/>
          <p:nvPr/>
        </p:nvSpPr>
        <p:spPr>
          <a:xfrm>
            <a:off x="3772325" y="324319"/>
            <a:ext cx="8419675" cy="56242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81CB6D-34EF-9BEF-4348-5B349BA01AAA}"/>
              </a:ext>
            </a:extLst>
          </p:cNvPr>
          <p:cNvSpPr/>
          <p:nvPr/>
        </p:nvSpPr>
        <p:spPr>
          <a:xfrm>
            <a:off x="3581673" y="171918"/>
            <a:ext cx="8612038" cy="63330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91D8533-9D4C-DEFB-798D-A8C73A8B71C6}"/>
              </a:ext>
            </a:extLst>
          </p:cNvPr>
          <p:cNvSpPr txBox="1"/>
          <p:nvPr/>
        </p:nvSpPr>
        <p:spPr>
          <a:xfrm>
            <a:off x="4013549" y="171918"/>
            <a:ext cx="4135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MOTIVAÇÃO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A8B0DD5-D6EB-AE47-41F0-EFDF3A578F1F}"/>
              </a:ext>
            </a:extLst>
          </p:cNvPr>
          <p:cNvSpPr txBox="1"/>
          <p:nvPr/>
        </p:nvSpPr>
        <p:spPr>
          <a:xfrm>
            <a:off x="4013550" y="957626"/>
            <a:ext cx="7737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chemeClr val="bg1"/>
                </a:solidFill>
                <a:latin typeface="Bahnschrift" panose="020B0502040204020203" pitchFamily="34" charset="0"/>
              </a:rPr>
              <a:t>Acertos por tipo de arremesso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734D1A-D8EE-D9D6-FB95-E60FC268B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952" y="1567801"/>
            <a:ext cx="5634704" cy="507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36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764</Words>
  <Application>Microsoft Office PowerPoint</Application>
  <PresentationFormat>Widescreen</PresentationFormat>
  <Paragraphs>180</Paragraphs>
  <Slides>39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5" baseType="lpstr">
      <vt:lpstr>Arial</vt:lpstr>
      <vt:lpstr>Bahnschrift</vt:lpstr>
      <vt:lpstr>Calibri</vt:lpstr>
      <vt:lpstr>Calibri Light</vt:lpstr>
      <vt:lpstr>Franklin Gothic Heavy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MELO</dc:creator>
  <cp:lastModifiedBy>GUSTAVO MELO</cp:lastModifiedBy>
  <cp:revision>14</cp:revision>
  <dcterms:created xsi:type="dcterms:W3CDTF">2022-09-29T00:59:55Z</dcterms:created>
  <dcterms:modified xsi:type="dcterms:W3CDTF">2022-10-05T01:21:50Z</dcterms:modified>
</cp:coreProperties>
</file>

<file path=docProps/thumbnail.jpeg>
</file>